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35"/>
  </p:notesMasterIdLst>
  <p:sldIdLst>
    <p:sldId id="258" r:id="rId4"/>
    <p:sldId id="287" r:id="rId5"/>
    <p:sldId id="304" r:id="rId6"/>
    <p:sldId id="283" r:id="rId7"/>
    <p:sldId id="308" r:id="rId8"/>
    <p:sldId id="284" r:id="rId9"/>
    <p:sldId id="260" r:id="rId10"/>
    <p:sldId id="261" r:id="rId11"/>
    <p:sldId id="262" r:id="rId12"/>
    <p:sldId id="265" r:id="rId13"/>
    <p:sldId id="267" r:id="rId14"/>
    <p:sldId id="268" r:id="rId15"/>
    <p:sldId id="307" r:id="rId16"/>
    <p:sldId id="269" r:id="rId17"/>
    <p:sldId id="271" r:id="rId18"/>
    <p:sldId id="296" r:id="rId19"/>
    <p:sldId id="270" r:id="rId20"/>
    <p:sldId id="297" r:id="rId21"/>
    <p:sldId id="273" r:id="rId22"/>
    <p:sldId id="272" r:id="rId23"/>
    <p:sldId id="274" r:id="rId24"/>
    <p:sldId id="275" r:id="rId25"/>
    <p:sldId id="276" r:id="rId26"/>
    <p:sldId id="310" r:id="rId27"/>
    <p:sldId id="277" r:id="rId28"/>
    <p:sldId id="278" r:id="rId29"/>
    <p:sldId id="257" r:id="rId30"/>
    <p:sldId id="263" r:id="rId31"/>
    <p:sldId id="264" r:id="rId32"/>
    <p:sldId id="280" r:id="rId33"/>
    <p:sldId id="309" r:id="rId3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5BB55-00D4-4528-998A-AEE1795F37D1}" type="datetimeFigureOut">
              <a:rPr kumimoji="1" lang="ja-JP" altLang="en-US" smtClean="0"/>
              <a:pPr/>
              <a:t>2011/6/1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C90DE-D8AF-4AE6-A1A8-068A612F9AB3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92164" name="スライド番号プレースホルダ 3"/>
          <p:cNvSpPr txBox="1">
            <a:spLocks noGrp="1"/>
          </p:cNvSpPr>
          <p:nvPr/>
        </p:nvSpPr>
        <p:spPr bwMode="auto">
          <a:xfrm>
            <a:off x="3883867" y="8685046"/>
            <a:ext cx="2972543" cy="4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90B20F9-1240-4FBA-8AEB-627904974BF2}" type="slidenum">
              <a:rPr lang="ja-JP" alt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 sz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50180" name="スライド番号プレースホルダ 3"/>
          <p:cNvSpPr txBox="1">
            <a:spLocks noGrp="1"/>
          </p:cNvSpPr>
          <p:nvPr/>
        </p:nvSpPr>
        <p:spPr bwMode="auto">
          <a:xfrm>
            <a:off x="3883867" y="8685046"/>
            <a:ext cx="2972543" cy="4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B2BDA35-6D3E-4728-B34F-0EB5F120EB65}" type="slidenum">
              <a:rPr lang="ja-JP" altLang="en-US" sz="1200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ja-JP" sz="120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737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AE4F03-EA1A-4686-9636-E8000C1C92DF}" type="slidenum">
              <a:rPr lang="ja-JP" altLang="en-US" smtClean="0">
                <a:latin typeface="Arial" pitchFamily="34" charset="0"/>
              </a:rPr>
              <a:pPr/>
              <a:t>18</a:t>
            </a:fld>
            <a:endParaRPr lang="en-US" altLang="ja-JP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C90DE-D8AF-4AE6-A1A8-068A612F9AB3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kumimoji="1" lang="ja-JP" altLang="en-US" smtClean="0"/>
              <a:pPr/>
              <a:t>2011/6/1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kumimoji="1" lang="ja-JP" altLang="en-US" smtClean="0"/>
              <a:pPr/>
              <a:t>2011/6/1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kumimoji="1" lang="ja-JP" altLang="en-US" smtClean="0"/>
              <a:pPr/>
              <a:t>2011/6/1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95DE-420A-4EAE-8F92-247C2725FC64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2011/6/1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67064-2A01-4B09-95FA-73DA4AE37EB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8934-AA9C-4362-BF20-EAA69A072575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2011/6/1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45ED7-EF71-43CD-8ECA-A96DDD32E21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64B1A-3607-455E-B5B7-709246EB2DF1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2011/6/1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BBAE5-89FA-4405-9EFC-C62FFD813A0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6526-AA82-4E8C-8D8C-7322C8C86B68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2011/6/1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A1020-C173-4D02-8626-C516E71B91B4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B1A7-E73A-4404-8FD4-608BD499A578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2011/6/1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EB740-6C17-4413-85E5-0B6F02B8D46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741EA-7348-413D-933D-D1ECDE504963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2011/6/1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9DB65-13B7-4699-ABA6-EA24DF78D12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35F21-C7BD-4417-A0A7-6C4829759EB1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2011/6/1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D29F2-D8D3-4EBC-A60A-EF13CA5C91B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F948B-71F1-42A4-A34E-1A6A63096673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2011/6/1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F825D-800D-4611-89D7-D506D6EF2A3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kumimoji="1" lang="ja-JP" altLang="en-US" smtClean="0"/>
              <a:pPr/>
              <a:t>2011/6/1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ED069-0ECC-4224-BB9B-99C4446B49AF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2011/6/1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68820-399D-441B-85E9-3EC37786AF3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0BE2B-4BB5-493E-BAED-A5FAD0E19B10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2011/6/1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7887F-D2A4-4CE9-8BF4-A1A769F99C3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904F7-0ADB-4184-8362-3096D8451413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2011/6/1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0B399-9CC8-4309-8162-74519DF81F16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4FA0D-E536-412A-BBE2-8065C51F20FF}" type="datetimeFigureOut">
              <a:rPr lang="ja-JP" altLang="en-US">
                <a:solidFill>
                  <a:srgbClr val="000000"/>
                </a:solidFill>
              </a:rPr>
              <a:pPr>
                <a:defRPr/>
              </a:pPr>
              <a:t>2011/6/1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4D2F7-CAEB-4ABE-A34C-8FA3B78A31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B3710F74-620A-4A54-AF3D-E83D28EF06B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2011/6/1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2011/6/1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2011/6/1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kumimoji="1" lang="ja-JP" altLang="en-US" smtClean="0"/>
              <a:pPr/>
              <a:t>2011/6/1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2011/6/1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2011/6/1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2011/6/1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2011/6/1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2011/6/1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2011/6/1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2011/6/1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2011/6/1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kumimoji="1" lang="ja-JP" altLang="en-US" smtClean="0"/>
              <a:pPr/>
              <a:t>2011/6/1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kumimoji="1" lang="ja-JP" altLang="en-US" smtClean="0"/>
              <a:pPr/>
              <a:t>2011/6/1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kumimoji="1" lang="ja-JP" altLang="en-US" smtClean="0"/>
              <a:pPr/>
              <a:t>2011/6/1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kumimoji="1" lang="ja-JP" altLang="en-US" smtClean="0"/>
              <a:pPr/>
              <a:t>2011/6/1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kumimoji="1" lang="ja-JP" altLang="en-US" smtClean="0"/>
              <a:pPr/>
              <a:t>2011/6/1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6C65-802B-497B-960F-F623254372A7}" type="datetimeFigureOut">
              <a:rPr kumimoji="1" lang="ja-JP" altLang="en-US" smtClean="0"/>
              <a:pPr/>
              <a:t>2011/6/1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5233-DC5D-480D-9415-262097F8B62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6C65-802B-497B-960F-F623254372A7}" type="datetimeFigureOut">
              <a:rPr kumimoji="1" lang="ja-JP" altLang="en-US" smtClean="0"/>
              <a:pPr/>
              <a:t>2011/6/1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35233-DC5D-480D-9415-262097F8B62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9A9D5-4803-414F-9495-2941AE835616}" type="datetimeFigureOut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2011/6/1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6D29BA-BB85-4BE4-95D8-91480D3A75B7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&lt;#&gt;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6C65-802B-497B-960F-F623254372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2011/6/1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35233-DC5D-480D-9415-262097F8B62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251520" y="5013176"/>
            <a:ext cx="8604250" cy="1844824"/>
          </a:xfrm>
          <a:prstGeom prst="rect">
            <a:avLst/>
          </a:prstGeom>
          <a:solidFill>
            <a:schemeClr val="accent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00"/>
                </a:solidFill>
                <a:latin typeface="Times New Roman" pitchFamily="18" charset="0"/>
              </a:rPr>
              <a:t>Nozomu Nishitani</a:t>
            </a:r>
            <a:r>
              <a:rPr lang="en-US" altLang="ja-JP" sz="28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altLang="ja-JP" sz="2800" b="1" dirty="0" smtClean="0">
                <a:solidFill>
                  <a:srgbClr val="000000"/>
                </a:solidFill>
                <a:latin typeface="Times New Roman" pitchFamily="18" charset="0"/>
              </a:rPr>
              <a:t>, Tadahiko Ogawa</a:t>
            </a:r>
            <a:r>
              <a:rPr lang="en-US" altLang="ja-JP" sz="28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ja-JP" sz="2800" b="1" dirty="0" smtClean="0">
                <a:solidFill>
                  <a:srgbClr val="000000"/>
                </a:solidFill>
                <a:latin typeface="Times New Roman" pitchFamily="18" charset="0"/>
              </a:rPr>
              <a:t>, Takashi Kikuchi</a:t>
            </a:r>
            <a:r>
              <a:rPr lang="en-US" altLang="ja-JP" sz="28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altLang="ja-JP" sz="2800" b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ja-JP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00"/>
                </a:solidFill>
                <a:latin typeface="Times New Roman" pitchFamily="18" charset="0"/>
              </a:rPr>
              <a:t>Tomoaki Hori</a:t>
            </a:r>
            <a:r>
              <a:rPr lang="en-US" altLang="ja-JP" sz="28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altLang="ja-JP" sz="2800" b="1" dirty="0" smtClean="0">
                <a:solidFill>
                  <a:srgbClr val="000000"/>
                </a:solidFill>
                <a:latin typeface="Times New Roman" pitchFamily="18" charset="0"/>
              </a:rPr>
              <a:t>,  and SuperDARN Hokkaido radar group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00"/>
                </a:solidFill>
                <a:latin typeface="Times New Roman" pitchFamily="18" charset="0"/>
              </a:rPr>
              <a:t>1. STEL/ Nagoya Univ. 2. NICT</a:t>
            </a:r>
            <a:endParaRPr lang="ja-JP" alt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  <a:effectLst>
            <a:softEdge rad="127000"/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600" dirty="0" smtClean="0">
                <a:solidFill>
                  <a:srgbClr val="002060"/>
                </a:solidFill>
              </a:rPr>
              <a:t>Characteristics of ionospheric responses to solar flares observed by the SuperDARN Hokkaido radar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3600" dirty="0" smtClean="0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772816"/>
            <a:ext cx="37079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Photo: 2011/04/15 05:15 AM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/>
          <a:lstStyle/>
          <a:p>
            <a:r>
              <a:rPr lang="en-US" altLang="ja-JP" dirty="0" smtClean="0"/>
              <a:t>2011/02/05 00-04UT echo power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568951" cy="557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2011/02/15 00-04 UT vel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58" y="1052736"/>
            <a:ext cx="8636521" cy="562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ja-JP" dirty="0" smtClean="0"/>
              <a:t>2011/02/15 00-04 UT vel (expand.)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40960" cy="562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Ground / sea scatter echoes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476" y="1763181"/>
            <a:ext cx="6419048" cy="4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Vel 0147-0152 UT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04609"/>
            <a:ext cx="8712967" cy="573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Vel 0204-0219 UT</a:t>
            </a:r>
            <a:endParaRPr kumimoji="1" lang="ja-JP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88" y="1004888"/>
            <a:ext cx="8713587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altLang="ja-JP" sz="3200" dirty="0" smtClean="0"/>
              <a:t>Elevation angle of echo can be calculated from the phase difference between main and interferometer arrays</a:t>
            </a:r>
            <a:endParaRPr lang="ja-JP" altLang="en-US" sz="3200" dirty="0"/>
          </a:p>
        </p:txBody>
      </p:sp>
      <p:sp>
        <p:nvSpPr>
          <p:cNvPr id="148483" name="Line 3"/>
          <p:cNvSpPr>
            <a:spLocks noChangeShapeType="1"/>
          </p:cNvSpPr>
          <p:nvPr/>
        </p:nvSpPr>
        <p:spPr bwMode="auto">
          <a:xfrm>
            <a:off x="455613" y="5872709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484" name="Line 4"/>
          <p:cNvSpPr>
            <a:spLocks noChangeShapeType="1"/>
          </p:cNvSpPr>
          <p:nvPr/>
        </p:nvSpPr>
        <p:spPr bwMode="auto">
          <a:xfrm flipV="1">
            <a:off x="1828800" y="4655096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>
            <a:off x="2286000" y="4655096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 flipH="1">
            <a:off x="1752600" y="4350296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 flipH="1">
            <a:off x="2057400" y="4426496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488" name="Line 8"/>
          <p:cNvSpPr>
            <a:spLocks noChangeShapeType="1"/>
          </p:cNvSpPr>
          <p:nvPr/>
        </p:nvSpPr>
        <p:spPr bwMode="auto">
          <a:xfrm flipH="1">
            <a:off x="2362200" y="4502696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 flipH="1">
            <a:off x="2667000" y="4502696"/>
            <a:ext cx="76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 flipV="1">
            <a:off x="4191000" y="4655096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4648200" y="4655096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 flipH="1">
            <a:off x="4114800" y="4350296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 flipH="1">
            <a:off x="4419600" y="4426496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 flipH="1">
            <a:off x="4724400" y="4502696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 flipH="1">
            <a:off x="5029200" y="4502696"/>
            <a:ext cx="76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496" name="Line 16"/>
          <p:cNvSpPr>
            <a:spLocks noChangeShapeType="1"/>
          </p:cNvSpPr>
          <p:nvPr/>
        </p:nvSpPr>
        <p:spPr bwMode="auto">
          <a:xfrm>
            <a:off x="2286000" y="6102896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3352800" y="6255296"/>
            <a:ext cx="4419600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d=100 </a:t>
            </a:r>
            <a:r>
              <a:rPr lang="en-US" altLang="ja-JP" dirty="0" smtClean="0"/>
              <a:t>m (Hokkaido radar)</a:t>
            </a:r>
            <a:endParaRPr lang="en-US" altLang="ja-JP" dirty="0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 flipV="1">
            <a:off x="2286000" y="1607096"/>
            <a:ext cx="29718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500" name="Line 20"/>
          <p:cNvSpPr>
            <a:spLocks noChangeShapeType="1"/>
          </p:cNvSpPr>
          <p:nvPr/>
        </p:nvSpPr>
        <p:spPr bwMode="auto">
          <a:xfrm flipH="1" flipV="1">
            <a:off x="3429000" y="3512096"/>
            <a:ext cx="1219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501" name="Line 21"/>
          <p:cNvSpPr>
            <a:spLocks noChangeShapeType="1"/>
          </p:cNvSpPr>
          <p:nvPr/>
        </p:nvSpPr>
        <p:spPr bwMode="auto">
          <a:xfrm flipV="1">
            <a:off x="1600200" y="3131096"/>
            <a:ext cx="1219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502" name="Text Box 22"/>
          <p:cNvSpPr txBox="1">
            <a:spLocks noChangeArrowheads="1"/>
          </p:cNvSpPr>
          <p:nvPr/>
        </p:nvSpPr>
        <p:spPr bwMode="auto">
          <a:xfrm>
            <a:off x="381000" y="2064296"/>
            <a:ext cx="3614936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Path difference=2*d </a:t>
            </a:r>
            <a:r>
              <a:rPr lang="en-US" altLang="ja-JP" dirty="0"/>
              <a:t>* cos (elev</a:t>
            </a:r>
            <a:r>
              <a:rPr lang="en-US" altLang="ja-JP" dirty="0" smtClean="0"/>
              <a:t>.)</a:t>
            </a:r>
            <a:endParaRPr lang="en-US" altLang="ja-JP" dirty="0"/>
          </a:p>
        </p:txBody>
      </p:sp>
      <p:sp>
        <p:nvSpPr>
          <p:cNvPr id="148503" name="Text Box 23"/>
          <p:cNvSpPr txBox="1">
            <a:spLocks noChangeArrowheads="1"/>
          </p:cNvSpPr>
          <p:nvPr/>
        </p:nvSpPr>
        <p:spPr bwMode="auto">
          <a:xfrm>
            <a:off x="3276600" y="4883696"/>
            <a:ext cx="26670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Main array</a:t>
            </a:r>
          </a:p>
        </p:txBody>
      </p:sp>
      <p:sp>
        <p:nvSpPr>
          <p:cNvPr id="148504" name="Text Box 24"/>
          <p:cNvSpPr txBox="1">
            <a:spLocks noChangeArrowheads="1"/>
          </p:cNvSpPr>
          <p:nvPr/>
        </p:nvSpPr>
        <p:spPr bwMode="auto">
          <a:xfrm>
            <a:off x="914400" y="4883696"/>
            <a:ext cx="21336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Sub array</a:t>
            </a:r>
          </a:p>
        </p:txBody>
      </p:sp>
      <p:sp>
        <p:nvSpPr>
          <p:cNvPr id="148505" name="Text Box 25"/>
          <p:cNvSpPr txBox="1">
            <a:spLocks noChangeArrowheads="1"/>
          </p:cNvSpPr>
          <p:nvPr/>
        </p:nvSpPr>
        <p:spPr bwMode="auto">
          <a:xfrm>
            <a:off x="6477000" y="3054896"/>
            <a:ext cx="2667000" cy="147950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For SuperDARN d is usually longer than radar wavelength, so that there are 2</a:t>
            </a:r>
            <a:r>
              <a:rPr lang="en-US" altLang="ja-JP" dirty="0" smtClean="0">
                <a:sym typeface="Symbol" pitchFamily="18" charset="2"/>
              </a:rPr>
              <a:t>n ambiguities.</a:t>
            </a:r>
            <a:endParaRPr lang="ja-JP" altLang="en-US" dirty="0">
              <a:sym typeface="Symbol" pitchFamily="18" charset="2"/>
            </a:endParaRPr>
          </a:p>
        </p:txBody>
      </p:sp>
      <p:sp>
        <p:nvSpPr>
          <p:cNvPr id="148506" name="Line 26"/>
          <p:cNvSpPr>
            <a:spLocks noChangeShapeType="1"/>
          </p:cNvSpPr>
          <p:nvPr/>
        </p:nvSpPr>
        <p:spPr bwMode="auto">
          <a:xfrm>
            <a:off x="2286000" y="4655096"/>
            <a:ext cx="990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507" name="Freeform 27"/>
          <p:cNvSpPr>
            <a:spLocks/>
          </p:cNvSpPr>
          <p:nvPr/>
        </p:nvSpPr>
        <p:spPr bwMode="auto">
          <a:xfrm>
            <a:off x="2819400" y="4121696"/>
            <a:ext cx="2667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144"/>
              </a:cxn>
              <a:cxn ang="0">
                <a:pos x="144" y="336"/>
              </a:cxn>
            </a:cxnLst>
            <a:rect l="0" t="0" r="r" b="b"/>
            <a:pathLst>
              <a:path w="168" h="336">
                <a:moveTo>
                  <a:pt x="0" y="0"/>
                </a:moveTo>
                <a:cubicBezTo>
                  <a:pt x="60" y="44"/>
                  <a:pt x="120" y="88"/>
                  <a:pt x="144" y="144"/>
                </a:cubicBezTo>
                <a:cubicBezTo>
                  <a:pt x="168" y="200"/>
                  <a:pt x="156" y="268"/>
                  <a:pt x="144" y="3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ja-JP" altLang="en-US" dirty="0"/>
          </a:p>
        </p:txBody>
      </p:sp>
      <p:sp>
        <p:nvSpPr>
          <p:cNvPr id="148508" name="Text Box 28"/>
          <p:cNvSpPr txBox="1">
            <a:spLocks noChangeArrowheads="1"/>
          </p:cNvSpPr>
          <p:nvPr/>
        </p:nvSpPr>
        <p:spPr bwMode="auto">
          <a:xfrm>
            <a:off x="3200400" y="4197896"/>
            <a:ext cx="16764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elev.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2011/02/15 00-04 UT elev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3768"/>
            <a:ext cx="9144000" cy="595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857250"/>
            <a:ext cx="48196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429000"/>
            <a:ext cx="36671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500438"/>
            <a:ext cx="39528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テキスト ボックス 77"/>
          <p:cNvSpPr txBox="1">
            <a:spLocks noChangeArrowheads="1"/>
          </p:cNvSpPr>
          <p:nvPr/>
        </p:nvSpPr>
        <p:spPr bwMode="auto">
          <a:xfrm>
            <a:off x="3491880" y="1124744"/>
            <a:ext cx="1326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ionosphere</a:t>
            </a:r>
            <a:endParaRPr lang="ja-JP" altLang="en-US" dirty="0"/>
          </a:p>
        </p:txBody>
      </p:sp>
      <p:sp>
        <p:nvSpPr>
          <p:cNvPr id="36870" name="テキスト ボックス 10"/>
          <p:cNvSpPr txBox="1">
            <a:spLocks noChangeArrowheads="1"/>
          </p:cNvSpPr>
          <p:nvPr/>
        </p:nvSpPr>
        <p:spPr bwMode="auto">
          <a:xfrm>
            <a:off x="5143500" y="2714625"/>
            <a:ext cx="1813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Plotting position</a:t>
            </a:r>
            <a:endParaRPr lang="ja-JP" altLang="en-US" dirty="0"/>
          </a:p>
        </p:txBody>
      </p:sp>
      <p:sp>
        <p:nvSpPr>
          <p:cNvPr id="36871" name="テキスト ボックス 78"/>
          <p:cNvSpPr txBox="1">
            <a:spLocks noChangeArrowheads="1"/>
          </p:cNvSpPr>
          <p:nvPr/>
        </p:nvSpPr>
        <p:spPr bwMode="auto">
          <a:xfrm>
            <a:off x="3643313" y="2000250"/>
            <a:ext cx="902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ground</a:t>
            </a:r>
            <a:endParaRPr lang="ja-JP" altLang="en-US" dirty="0"/>
          </a:p>
        </p:txBody>
      </p:sp>
      <p:sp>
        <p:nvSpPr>
          <p:cNvPr id="36872" name="テキスト ボックス 10"/>
          <p:cNvSpPr txBox="1">
            <a:spLocks noChangeArrowheads="1"/>
          </p:cNvSpPr>
          <p:nvPr/>
        </p:nvSpPr>
        <p:spPr bwMode="auto">
          <a:xfrm>
            <a:off x="857250" y="5214938"/>
            <a:ext cx="1813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Plotting position</a:t>
            </a:r>
            <a:endParaRPr lang="ja-JP" altLang="en-US" dirty="0"/>
          </a:p>
        </p:txBody>
      </p:sp>
      <p:sp>
        <p:nvSpPr>
          <p:cNvPr id="36873" name="テキスト ボックス 10"/>
          <p:cNvSpPr txBox="1">
            <a:spLocks noChangeArrowheads="1"/>
          </p:cNvSpPr>
          <p:nvPr/>
        </p:nvSpPr>
        <p:spPr bwMode="auto">
          <a:xfrm>
            <a:off x="6215063" y="5214938"/>
            <a:ext cx="1813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Plotting position</a:t>
            </a:r>
            <a:endParaRPr lang="ja-JP" altLang="en-US" dirty="0"/>
          </a:p>
        </p:txBody>
      </p:sp>
      <p:sp>
        <p:nvSpPr>
          <p:cNvPr id="36874" name="テキスト ボックス 10"/>
          <p:cNvSpPr txBox="1">
            <a:spLocks noChangeArrowheads="1"/>
          </p:cNvSpPr>
          <p:nvPr/>
        </p:nvSpPr>
        <p:spPr bwMode="auto">
          <a:xfrm>
            <a:off x="1928813" y="6143624"/>
            <a:ext cx="8494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u="sng" dirty="0" smtClean="0"/>
              <a:t>Horizontal inhomogeneity change the elevation angle </a:t>
            </a:r>
          </a:p>
          <a:p>
            <a:r>
              <a:rPr lang="en-US" altLang="ja-JP" u="sng" dirty="0" smtClean="0"/>
              <a:t>distribution for fixed ranges as well as plotting positions</a:t>
            </a:r>
            <a:endParaRPr lang="ja-JP" altLang="en-US" u="sng" dirty="0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42874" y="142875"/>
            <a:ext cx="7165430" cy="7239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/>
          <a:lstStyle/>
          <a:p>
            <a:pPr algn="ctr" eaLnBrk="0" hangingPunct="0">
              <a:defRPr/>
            </a:pPr>
            <a:r>
              <a:rPr lang="en-US" altLang="ja-JP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Ground scatter echo geometry</a:t>
            </a:r>
            <a:endParaRPr lang="ja-JP" alt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143000"/>
          </a:xfrm>
        </p:spPr>
        <p:txBody>
          <a:bodyPr/>
          <a:lstStyle/>
          <a:p>
            <a:r>
              <a:rPr kumimoji="1" lang="en-US" altLang="ja-JP" sz="3600" dirty="0" smtClean="0"/>
              <a:t>Flare pickup (Hokkaido radar in the dayside: 22-07 UT, X/M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flares, Dec. 2006-Feb. 2011</a:t>
            </a:r>
            <a:r>
              <a:rPr kumimoji="1" lang="en-US" altLang="ja-JP" sz="3600" dirty="0" smtClean="0"/>
              <a:t>)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2400" dirty="0" smtClean="0"/>
              <a:t>2006</a:t>
            </a:r>
          </a:p>
          <a:p>
            <a:r>
              <a:rPr lang="en-US" altLang="ja-JP" sz="2400" dirty="0" smtClean="0"/>
              <a:t>12/06 0130 M1.1</a:t>
            </a:r>
          </a:p>
          <a:p>
            <a:r>
              <a:rPr lang="en-US" altLang="ja-JP" sz="2400" dirty="0" smtClean="0"/>
              <a:t>12/13 0214 X3.4</a:t>
            </a:r>
          </a:p>
          <a:p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2007</a:t>
            </a:r>
          </a:p>
          <a:p>
            <a:r>
              <a:rPr lang="en-US" altLang="ja-JP" sz="2400" dirty="0" smtClean="0"/>
              <a:t>06/01 0646 M1.0</a:t>
            </a:r>
            <a:endParaRPr lang="ja-JP" altLang="en-US" sz="2400" dirty="0" smtClean="0"/>
          </a:p>
          <a:p>
            <a:r>
              <a:rPr lang="en-US" altLang="ja-JP" sz="2400" dirty="0" smtClean="0"/>
              <a:t>06/03 0151 M2.4</a:t>
            </a:r>
          </a:p>
          <a:p>
            <a:r>
              <a:rPr lang="en-US" altLang="ja-JP" sz="2400" dirty="0" smtClean="0"/>
              <a:t>06/03 0206 M7.0</a:t>
            </a:r>
          </a:p>
          <a:p>
            <a:r>
              <a:rPr lang="en-US" altLang="ja-JP" sz="2400" dirty="0" smtClean="0"/>
              <a:t>06/03 0636 M4.4</a:t>
            </a:r>
          </a:p>
          <a:p>
            <a:r>
              <a:rPr lang="en-US" altLang="ja-JP" sz="2400" dirty="0" smtClean="0"/>
              <a:t>06/04 0506 M8.9</a:t>
            </a:r>
          </a:p>
          <a:p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2008</a:t>
            </a:r>
          </a:p>
          <a:p>
            <a:endParaRPr lang="en-US" altLang="ja-JP" sz="2400" dirty="0" smtClean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2400" dirty="0" smtClean="0"/>
              <a:t>2009</a:t>
            </a:r>
          </a:p>
          <a:p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2010</a:t>
            </a:r>
          </a:p>
          <a:p>
            <a:r>
              <a:rPr lang="en-US" altLang="ja-JP" sz="2400" dirty="0" smtClean="0"/>
              <a:t>02/07 0220 M6.4</a:t>
            </a:r>
          </a:p>
          <a:p>
            <a:r>
              <a:rPr lang="en-US" altLang="ja-JP" sz="2400" dirty="0" smtClean="0"/>
              <a:t>06/12 0057 M2.0</a:t>
            </a:r>
          </a:p>
          <a:p>
            <a:r>
              <a:rPr lang="en-US" altLang="ja-JP" sz="2400" dirty="0" smtClean="0"/>
              <a:t>06/13 0530 M1.0</a:t>
            </a:r>
          </a:p>
          <a:p>
            <a:r>
              <a:rPr lang="en-US" altLang="ja-JP" sz="2400" dirty="0" smtClean="0"/>
              <a:t>11/04 2330 M1.6</a:t>
            </a:r>
          </a:p>
          <a:p>
            <a:pPr>
              <a:buNone/>
            </a:pPr>
            <a:r>
              <a:rPr lang="en-US" altLang="ja-JP" sz="2400" dirty="0" smtClean="0"/>
              <a:t>2011</a:t>
            </a:r>
          </a:p>
          <a:p>
            <a:r>
              <a:rPr lang="en-US" altLang="ja-JP" sz="2400" dirty="0" smtClean="0"/>
              <a:t>01/28 0044 M1.3</a:t>
            </a:r>
          </a:p>
          <a:p>
            <a:r>
              <a:rPr lang="en-US" altLang="ja-JP" sz="2400" dirty="0" smtClean="0"/>
              <a:t>02/09 0123 M1.9</a:t>
            </a:r>
          </a:p>
          <a:p>
            <a:r>
              <a:rPr lang="en-US" altLang="ja-JP" sz="2400" dirty="0" smtClean="0"/>
              <a:t>02/15 0144 X2.2</a:t>
            </a:r>
          </a:p>
          <a:p>
            <a:r>
              <a:rPr lang="en-US" altLang="ja-JP" sz="2400" dirty="0" smtClean="0"/>
              <a:t>02/16 0132 M1.0</a:t>
            </a:r>
            <a:endParaRPr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499992" y="1556792"/>
            <a:ext cx="46440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Contents: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en-US" altLang="ja-JP" sz="2800" dirty="0" smtClean="0"/>
              <a:t>Overview of </a:t>
            </a:r>
            <a:r>
              <a:rPr kumimoji="1" lang="en-US" altLang="ja-JP" sz="2800" dirty="0" smtClean="0"/>
              <a:t> solar flare effects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en-US" altLang="ja-JP" sz="2800" dirty="0" smtClean="0"/>
              <a:t>Event analysis (15 Feb. 2011)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en-US" altLang="ja-JP" sz="2800" dirty="0" err="1" smtClean="0"/>
              <a:t>Multievent</a:t>
            </a:r>
            <a:r>
              <a:rPr lang="en-US" altLang="ja-JP" sz="2800" dirty="0" smtClean="0"/>
              <a:t> analysis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en-US" altLang="ja-JP" sz="2800" dirty="0" smtClean="0"/>
              <a:t>Discussion and summary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92080" y="1700808"/>
            <a:ext cx="3851920" cy="1143000"/>
          </a:xfrm>
        </p:spPr>
        <p:txBody>
          <a:bodyPr/>
          <a:lstStyle/>
          <a:p>
            <a:r>
              <a:rPr kumimoji="1" lang="en-US" altLang="ja-JP" dirty="0" smtClean="0"/>
              <a:t>2006/12/13 start: 0214 UT</a:t>
            </a:r>
            <a:br>
              <a:rPr kumimoji="1" lang="en-US" altLang="ja-JP" dirty="0" smtClean="0"/>
            </a:br>
            <a:r>
              <a:rPr lang="en-US" altLang="ja-JP" dirty="0" smtClean="0"/>
              <a:t>max: 0240 UT</a:t>
            </a:r>
            <a:br>
              <a:rPr lang="en-US" altLang="ja-JP" dirty="0" smtClean="0"/>
            </a:br>
            <a:r>
              <a:rPr lang="en-US" altLang="ja-JP" dirty="0" smtClean="0"/>
              <a:t>end: 0257 UT</a:t>
            </a:r>
            <a:br>
              <a:rPr lang="en-US" altLang="ja-JP" dirty="0" smtClean="0"/>
            </a:br>
            <a:r>
              <a:rPr kumimoji="1" lang="en-US" altLang="ja-JP" dirty="0" smtClean="0"/>
              <a:t> X3.4 flare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5180331" cy="73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220072" cy="740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17232" y="764704"/>
            <a:ext cx="3826768" cy="2650306"/>
          </a:xfrm>
        </p:spPr>
        <p:txBody>
          <a:bodyPr/>
          <a:lstStyle/>
          <a:p>
            <a:r>
              <a:rPr kumimoji="1" lang="en-US" altLang="ja-JP" dirty="0" smtClean="0"/>
              <a:t>2010/02/07</a:t>
            </a:r>
            <a:br>
              <a:rPr kumimoji="1" lang="en-US" altLang="ja-JP" dirty="0" smtClean="0"/>
            </a:br>
            <a:r>
              <a:rPr kumimoji="1" lang="en-US" altLang="ja-JP" dirty="0" smtClean="0"/>
              <a:t>start: </a:t>
            </a:r>
            <a:r>
              <a:rPr lang="en-US" altLang="ja-JP" dirty="0" smtClean="0"/>
              <a:t>0220 UT</a:t>
            </a:r>
            <a:br>
              <a:rPr lang="en-US" altLang="ja-JP" dirty="0" smtClean="0"/>
            </a:br>
            <a:r>
              <a:rPr lang="en-US" altLang="ja-JP" dirty="0" smtClean="0"/>
              <a:t>max: 0234 UT</a:t>
            </a:r>
            <a:br>
              <a:rPr lang="en-US" altLang="ja-JP" dirty="0" smtClean="0"/>
            </a:br>
            <a:r>
              <a:rPr lang="en-US" altLang="ja-JP" dirty="0" smtClean="0"/>
              <a:t>end: 0239 UT</a:t>
            </a:r>
            <a:r>
              <a:rPr kumimoji="1" lang="en-US" altLang="ja-JP" dirty="0" smtClean="0"/>
              <a:t> M6.4 flare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1403648" y="1196752"/>
            <a:ext cx="792088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197602" cy="736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17232" y="836712"/>
            <a:ext cx="3826768" cy="2650306"/>
          </a:xfrm>
        </p:spPr>
        <p:txBody>
          <a:bodyPr/>
          <a:lstStyle/>
          <a:p>
            <a:r>
              <a:rPr kumimoji="1" lang="en-US" altLang="ja-JP" dirty="0" smtClean="0"/>
              <a:t>2011/02/09</a:t>
            </a:r>
            <a:br>
              <a:rPr kumimoji="1" lang="en-US" altLang="ja-JP" dirty="0" smtClean="0"/>
            </a:br>
            <a:r>
              <a:rPr kumimoji="1" lang="en-US" altLang="ja-JP" dirty="0" smtClean="0"/>
              <a:t>start: </a:t>
            </a:r>
            <a:r>
              <a:rPr lang="en-US" altLang="ja-JP" dirty="0" smtClean="0"/>
              <a:t>0123 UT</a:t>
            </a:r>
            <a:br>
              <a:rPr lang="en-US" altLang="ja-JP" dirty="0" smtClean="0"/>
            </a:br>
            <a:r>
              <a:rPr lang="en-US" altLang="ja-JP" dirty="0" smtClean="0"/>
              <a:t>max: 0131 UT</a:t>
            </a:r>
            <a:br>
              <a:rPr lang="en-US" altLang="ja-JP" dirty="0" smtClean="0"/>
            </a:br>
            <a:r>
              <a:rPr lang="en-US" altLang="ja-JP" dirty="0" smtClean="0"/>
              <a:t>end: 0135 UT</a:t>
            </a:r>
            <a:r>
              <a:rPr kumimoji="1" lang="en-US" altLang="ja-JP" dirty="0" smtClean="0"/>
              <a:t> M1.9 flare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1187624" y="908720"/>
            <a:ext cx="792088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040560" cy="714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17232" y="764704"/>
            <a:ext cx="3826768" cy="2650306"/>
          </a:xfrm>
        </p:spPr>
        <p:txBody>
          <a:bodyPr/>
          <a:lstStyle/>
          <a:p>
            <a:r>
              <a:rPr kumimoji="1" lang="en-US" altLang="ja-JP" dirty="0" smtClean="0"/>
              <a:t>2011/02/16</a:t>
            </a:r>
            <a:br>
              <a:rPr kumimoji="1" lang="en-US" altLang="ja-JP" dirty="0" smtClean="0"/>
            </a:br>
            <a:r>
              <a:rPr kumimoji="1" lang="en-US" altLang="ja-JP" dirty="0" smtClean="0"/>
              <a:t>start: </a:t>
            </a:r>
            <a:r>
              <a:rPr lang="en-US" altLang="ja-JP" dirty="0" smtClean="0"/>
              <a:t>0132 UT</a:t>
            </a:r>
            <a:br>
              <a:rPr lang="en-US" altLang="ja-JP" dirty="0" smtClean="0"/>
            </a:br>
            <a:r>
              <a:rPr lang="en-US" altLang="ja-JP" dirty="0" smtClean="0"/>
              <a:t>max: 0139 UT</a:t>
            </a:r>
            <a:br>
              <a:rPr lang="en-US" altLang="ja-JP" dirty="0" smtClean="0"/>
            </a:br>
            <a:r>
              <a:rPr lang="en-US" altLang="ja-JP" dirty="0" smtClean="0"/>
              <a:t>end: 0146 UT</a:t>
            </a:r>
            <a:r>
              <a:rPr kumimoji="1" lang="en-US" altLang="ja-JP" dirty="0" smtClean="0"/>
              <a:t> M1.0 flare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1835696" y="1052736"/>
            <a:ext cx="792088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ja-JP" sz="3600" dirty="0" smtClean="0"/>
              <a:t>Any changes in echo power / velocity?</a:t>
            </a:r>
            <a:r>
              <a:rPr kumimoji="1" lang="en-US" altLang="ja-JP" sz="3600" dirty="0" smtClean="0"/>
              <a:t> (Hokkaido radar in the dayside: 22-07 UT, X/M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flares, Dec. 2006-Feb. 2011</a:t>
            </a:r>
            <a:r>
              <a:rPr kumimoji="1" lang="en-US" altLang="ja-JP" sz="3600" dirty="0" smtClean="0"/>
              <a:t>)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2400" dirty="0" smtClean="0"/>
              <a:t>2006</a:t>
            </a:r>
          </a:p>
          <a:p>
            <a:r>
              <a:rPr lang="en-US" altLang="ja-JP" sz="2400" dirty="0" smtClean="0"/>
              <a:t>12/06 0130 M1.1 yes</a:t>
            </a:r>
          </a:p>
          <a:p>
            <a:r>
              <a:rPr lang="en-US" altLang="ja-JP" sz="2400" dirty="0" smtClean="0"/>
              <a:t>12/13 0214 X3.4 yes</a:t>
            </a:r>
          </a:p>
          <a:p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2007</a:t>
            </a:r>
          </a:p>
          <a:p>
            <a:r>
              <a:rPr lang="en-US" altLang="ja-JP" sz="2400" dirty="0" smtClean="0"/>
              <a:t>06/01 0646 M1.0 yes</a:t>
            </a:r>
            <a:endParaRPr lang="ja-JP" altLang="en-US" sz="2400" dirty="0" smtClean="0"/>
          </a:p>
          <a:p>
            <a:r>
              <a:rPr lang="en-US" altLang="ja-JP" sz="2400" dirty="0" smtClean="0"/>
              <a:t>06/03 0151 M2.4 yes</a:t>
            </a:r>
          </a:p>
          <a:p>
            <a:r>
              <a:rPr lang="en-US" altLang="ja-JP" sz="2400" dirty="0" smtClean="0"/>
              <a:t>06/03 0206 M7.0 yes</a:t>
            </a:r>
          </a:p>
          <a:p>
            <a:r>
              <a:rPr lang="en-US" altLang="ja-JP" sz="2400" dirty="0" smtClean="0"/>
              <a:t>06/03 0636 M4.4 yes</a:t>
            </a:r>
          </a:p>
          <a:p>
            <a:r>
              <a:rPr lang="en-US" altLang="ja-JP" sz="2400" dirty="0" smtClean="0"/>
              <a:t>06/04 0506 M8.9 yes</a:t>
            </a:r>
          </a:p>
          <a:p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2008</a:t>
            </a:r>
          </a:p>
          <a:p>
            <a:endParaRPr lang="en-US" altLang="ja-JP" sz="2400" dirty="0" smtClean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2400" dirty="0" smtClean="0"/>
              <a:t>2009</a:t>
            </a:r>
          </a:p>
          <a:p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2010</a:t>
            </a:r>
          </a:p>
          <a:p>
            <a:r>
              <a:rPr lang="en-US" altLang="ja-JP" sz="2400" dirty="0" smtClean="0"/>
              <a:t>02/07 0220 M6.4 yes</a:t>
            </a:r>
          </a:p>
          <a:p>
            <a:r>
              <a:rPr lang="en-US" altLang="ja-JP" sz="2400" dirty="0" smtClean="0"/>
              <a:t>06/12 0057 M2.0 yes</a:t>
            </a:r>
          </a:p>
          <a:p>
            <a:r>
              <a:rPr lang="en-US" altLang="ja-JP" sz="2400" dirty="0" smtClean="0"/>
              <a:t>06/13 0530 M1.0 yes</a:t>
            </a:r>
          </a:p>
          <a:p>
            <a:r>
              <a:rPr lang="en-US" altLang="ja-JP" sz="2400" dirty="0" smtClean="0"/>
              <a:t>11/04 2330 M1.6 yes</a:t>
            </a:r>
          </a:p>
          <a:p>
            <a:pPr>
              <a:buNone/>
            </a:pPr>
            <a:r>
              <a:rPr lang="en-US" altLang="ja-JP" sz="2400" dirty="0" smtClean="0"/>
              <a:t>2011</a:t>
            </a:r>
          </a:p>
          <a:p>
            <a:r>
              <a:rPr lang="en-US" altLang="ja-JP" sz="2400" dirty="0" smtClean="0"/>
              <a:t>01/28 0044 M1.3 yes</a:t>
            </a:r>
          </a:p>
          <a:p>
            <a:r>
              <a:rPr lang="en-US" altLang="ja-JP" sz="2400" dirty="0" smtClean="0"/>
              <a:t>02/09 0123 M1.9 yes</a:t>
            </a:r>
          </a:p>
          <a:p>
            <a:r>
              <a:rPr lang="en-US" altLang="ja-JP" sz="2400" dirty="0" smtClean="0"/>
              <a:t>02/15 0144 X2.2 yes</a:t>
            </a:r>
          </a:p>
          <a:p>
            <a:r>
              <a:rPr lang="en-US" altLang="ja-JP" sz="2400" dirty="0" smtClean="0"/>
              <a:t>02/16 0132 M1.0 yes</a:t>
            </a:r>
            <a:endParaRPr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735"/>
            <a:ext cx="5184576" cy="735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17232" y="908720"/>
            <a:ext cx="3826768" cy="2650306"/>
          </a:xfrm>
        </p:spPr>
        <p:txBody>
          <a:bodyPr/>
          <a:lstStyle/>
          <a:p>
            <a:r>
              <a:rPr kumimoji="1" lang="en-US" altLang="ja-JP" dirty="0" smtClean="0"/>
              <a:t>2007/05/02</a:t>
            </a:r>
            <a:br>
              <a:rPr kumimoji="1" lang="en-US" altLang="ja-JP" dirty="0" smtClean="0"/>
            </a:br>
            <a:r>
              <a:rPr kumimoji="1" lang="en-US" altLang="ja-JP" dirty="0" smtClean="0"/>
              <a:t>start: </a:t>
            </a:r>
            <a:r>
              <a:rPr lang="en-US" altLang="ja-JP" dirty="0" smtClean="0"/>
              <a:t>2328 UT</a:t>
            </a:r>
            <a:r>
              <a:rPr kumimoji="1" lang="en-US" altLang="ja-JP" dirty="0" smtClean="0"/>
              <a:t> max: 2348 UT</a:t>
            </a:r>
            <a:br>
              <a:rPr kumimoji="1" lang="en-US" altLang="ja-JP" dirty="0" smtClean="0"/>
            </a:br>
            <a:r>
              <a:rPr lang="en-US" altLang="ja-JP" dirty="0" smtClean="0"/>
              <a:t>end: 0002 UT</a:t>
            </a:r>
            <a:br>
              <a:rPr lang="en-US" altLang="ja-JP" dirty="0" smtClean="0"/>
            </a:br>
            <a:r>
              <a:rPr kumimoji="1" lang="en-US" altLang="ja-JP" dirty="0" smtClean="0"/>
              <a:t>C8.5 flare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3779912" y="1196752"/>
            <a:ext cx="1008112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752528" cy="673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17232" y="836712"/>
            <a:ext cx="3826768" cy="2650306"/>
          </a:xfrm>
        </p:spPr>
        <p:txBody>
          <a:bodyPr/>
          <a:lstStyle/>
          <a:p>
            <a:r>
              <a:rPr kumimoji="1" lang="en-US" altLang="ja-JP" dirty="0" smtClean="0"/>
              <a:t>2007/07/10</a:t>
            </a:r>
            <a:br>
              <a:rPr kumimoji="1" lang="en-US" altLang="ja-JP" dirty="0" smtClean="0"/>
            </a:br>
            <a:r>
              <a:rPr kumimoji="1" lang="en-US" altLang="ja-JP" dirty="0" smtClean="0"/>
              <a:t>start: </a:t>
            </a:r>
            <a:r>
              <a:rPr lang="en-US" altLang="ja-JP" dirty="0" smtClean="0"/>
              <a:t>0329 UT</a:t>
            </a:r>
            <a:br>
              <a:rPr lang="en-US" altLang="ja-JP" dirty="0" smtClean="0"/>
            </a:br>
            <a:r>
              <a:rPr lang="en-US" altLang="ja-JP" dirty="0" smtClean="0"/>
              <a:t>max: 0333 UT</a:t>
            </a:r>
            <a:br>
              <a:rPr lang="en-US" altLang="ja-JP" dirty="0" smtClean="0"/>
            </a:br>
            <a:r>
              <a:rPr lang="en-US" altLang="ja-JP" dirty="0" smtClean="0"/>
              <a:t>end: 0343 UT</a:t>
            </a:r>
            <a:r>
              <a:rPr kumimoji="1" lang="en-US" altLang="ja-JP" dirty="0" smtClean="0"/>
              <a:t> C4.4 flare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1547664" y="980728"/>
            <a:ext cx="864096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Tsugawa et al. (JGR, 2006)</a:t>
            </a:r>
            <a:br>
              <a:rPr kumimoji="1" lang="en-US" altLang="ja-JP" dirty="0" smtClean="0"/>
            </a:br>
            <a:r>
              <a:rPr lang="en-US" altLang="ja-JP" dirty="0" smtClean="0"/>
              <a:t>solar zenith angle dependence of TEC increase due to solar flares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en-US" altLang="ja-JP" dirty="0" smtClean="0"/>
              <a:t>(with summer-winter asymmetry, probably due to difference in chemical reaction rates)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05225"/>
            <a:ext cx="80772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　</a:t>
            </a:r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764704"/>
            <a:ext cx="8291264" cy="6093296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SuperDARN Hokkaido radar observed short-wave fadeout phenomenon following X 2.2 flare on 15 Feb 2011.</a:t>
            </a:r>
            <a:endParaRPr lang="ja-JP" altLang="en-US" dirty="0" smtClean="0"/>
          </a:p>
          <a:p>
            <a:r>
              <a:rPr lang="en-US" altLang="ja-JP" dirty="0" smtClean="0"/>
              <a:t>The radar observed </a:t>
            </a:r>
            <a:r>
              <a:rPr lang="en-US" altLang="ja-JP" dirty="0" smtClean="0">
                <a:solidFill>
                  <a:srgbClr val="FF0000"/>
                </a:solidFill>
              </a:rPr>
              <a:t>positive Doppler velocities of ground / sea scatter echoes</a:t>
            </a:r>
            <a:r>
              <a:rPr lang="en-US" altLang="ja-JP" dirty="0" smtClean="0"/>
              <a:t> just </a:t>
            </a:r>
            <a:r>
              <a:rPr lang="en-US" altLang="ja-JP" dirty="0" smtClean="0">
                <a:solidFill>
                  <a:srgbClr val="FF0000"/>
                </a:solidFill>
              </a:rPr>
              <a:t>before the disappearance of echoes</a:t>
            </a:r>
            <a:r>
              <a:rPr lang="en-US" altLang="ja-JP" dirty="0" smtClean="0"/>
              <a:t>, indicating unusual ionization of F-region ionosphere due to solar-flare EUV</a:t>
            </a:r>
            <a:r>
              <a:rPr lang="en-US" altLang="ja-JP" smtClean="0"/>
              <a:t>. </a:t>
            </a:r>
            <a:r>
              <a:rPr lang="en-US" altLang="ja-JP" dirty="0" smtClean="0"/>
              <a:t>It </a:t>
            </a:r>
            <a:r>
              <a:rPr lang="en-US" altLang="ja-JP" dirty="0" smtClean="0"/>
              <a:t>also observed </a:t>
            </a:r>
            <a:r>
              <a:rPr lang="en-US" altLang="ja-JP" dirty="0" smtClean="0">
                <a:solidFill>
                  <a:srgbClr val="FF0000"/>
                </a:solidFill>
              </a:rPr>
              <a:t>negative velocities</a:t>
            </a:r>
            <a:r>
              <a:rPr lang="en-US" altLang="ja-JP" dirty="0" smtClean="0"/>
              <a:t> just after the </a:t>
            </a:r>
            <a:r>
              <a:rPr lang="en-US" altLang="ja-JP" dirty="0" smtClean="0">
                <a:solidFill>
                  <a:srgbClr val="FF0000"/>
                </a:solidFill>
              </a:rPr>
              <a:t>echo reappearance</a:t>
            </a:r>
            <a:r>
              <a:rPr lang="en-US" altLang="ja-JP" dirty="0" smtClean="0"/>
              <a:t>.</a:t>
            </a:r>
            <a:endParaRPr lang="ja-JP" altLang="en-US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Disappearances</a:t>
            </a:r>
            <a:r>
              <a:rPr lang="en-US" altLang="ja-JP" dirty="0" smtClean="0"/>
              <a:t> of ground</a:t>
            </a:r>
            <a:r>
              <a:rPr lang="ja-JP" altLang="en-US" dirty="0" smtClean="0"/>
              <a:t> </a:t>
            </a:r>
            <a:r>
              <a:rPr lang="en-US" altLang="ja-JP" dirty="0" smtClean="0"/>
              <a:t>scatter echoes are </a:t>
            </a:r>
            <a:r>
              <a:rPr lang="en-US" altLang="ja-JP" dirty="0" smtClean="0">
                <a:solidFill>
                  <a:srgbClr val="FF0000"/>
                </a:solidFill>
              </a:rPr>
              <a:t>homogeneous</a:t>
            </a:r>
            <a:r>
              <a:rPr lang="en-US" altLang="ja-JP" dirty="0" smtClean="0"/>
              <a:t>, whereas echo </a:t>
            </a:r>
            <a:r>
              <a:rPr lang="en-US" altLang="ja-JP" dirty="0" smtClean="0">
                <a:solidFill>
                  <a:srgbClr val="FF0000"/>
                </a:solidFill>
              </a:rPr>
              <a:t>reappearance</a:t>
            </a:r>
            <a:r>
              <a:rPr lang="en-US" altLang="ja-JP" dirty="0" smtClean="0"/>
              <a:t>  begins with </a:t>
            </a:r>
            <a:r>
              <a:rPr lang="en-US" altLang="ja-JP" dirty="0" smtClean="0">
                <a:solidFill>
                  <a:srgbClr val="FF0000"/>
                </a:solidFill>
              </a:rPr>
              <a:t>near range </a:t>
            </a:r>
            <a:r>
              <a:rPr lang="en-US" altLang="ja-JP" dirty="0" smtClean="0"/>
              <a:t>and farther ranges later. In addition </a:t>
            </a:r>
            <a:r>
              <a:rPr lang="en-US" altLang="ja-JP" dirty="0" smtClean="0">
                <a:solidFill>
                  <a:srgbClr val="FF0000"/>
                </a:solidFill>
              </a:rPr>
              <a:t>elevation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angle </a:t>
            </a:r>
            <a:r>
              <a:rPr lang="en-US" altLang="ja-JP" dirty="0" smtClean="0"/>
              <a:t>distribution doe not change during disappearance but it changes during </a:t>
            </a:r>
            <a:r>
              <a:rPr lang="en-US" altLang="ja-JP" dirty="0" smtClean="0"/>
              <a:t>recovery</a:t>
            </a:r>
            <a:r>
              <a:rPr lang="en-US" altLang="ja-JP" dirty="0" smtClean="0"/>
              <a:t>, which</a:t>
            </a:r>
            <a:r>
              <a:rPr lang="en-US" altLang="ja-JP" dirty="0" smtClean="0"/>
              <a:t> </a:t>
            </a:r>
            <a:r>
              <a:rPr lang="en-US" altLang="ja-JP" dirty="0" smtClean="0"/>
              <a:t>suggest horizontal inhomogeneity in recombination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processes.</a:t>
            </a:r>
            <a:endParaRPr lang="ja-JP" altLang="en-US" dirty="0" smtClean="0"/>
          </a:p>
          <a:p>
            <a:r>
              <a:rPr lang="en-US" altLang="ja-JP" dirty="0" smtClean="0"/>
              <a:t>X3.4 flare on 13 Dec 2006 also shows same characteristics.</a:t>
            </a:r>
          </a:p>
          <a:p>
            <a:r>
              <a:rPr lang="en-US" altLang="ja-JP" dirty="0" smtClean="0"/>
              <a:t>Not-only X-class</a:t>
            </a:r>
            <a:r>
              <a:rPr lang="ja-JP" altLang="en-US" dirty="0" smtClean="0"/>
              <a:t> </a:t>
            </a:r>
            <a:r>
              <a:rPr lang="en-US" altLang="ja-JP" dirty="0" smtClean="0"/>
              <a:t>but also M-class (and even some C-class) flare show same characteristics (echo disappearance / decay and Doppler velocity changes). Multievent analysis seems to show dependence on solar zenith angle as well as flare intensity.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0070C0"/>
                </a:solidFill>
              </a:rPr>
              <a:t>Even if you see sudden echo disappearance, don’t panic! You may be seeing very interesting natural phenomena.</a:t>
            </a:r>
          </a:p>
          <a:p>
            <a:endParaRPr lang="en-US" altLang="ja-JP" dirty="0" smtClean="0"/>
          </a:p>
          <a:p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works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Statistical r</a:t>
            </a:r>
            <a:r>
              <a:rPr kumimoji="1" lang="en-US" altLang="ja-JP" dirty="0" smtClean="0"/>
              <a:t>elationship between flare intensity and echo disappearances / decays</a:t>
            </a:r>
            <a:endParaRPr kumimoji="1" lang="ja-JP" altLang="en-US" dirty="0" smtClean="0"/>
          </a:p>
          <a:p>
            <a:r>
              <a:rPr lang="en-US" altLang="ja-JP" dirty="0" smtClean="0"/>
              <a:t>Dependence on solar zenith angle / season</a:t>
            </a:r>
            <a:endParaRPr lang="ja-JP" altLang="en-US" dirty="0" smtClean="0"/>
          </a:p>
          <a:p>
            <a:r>
              <a:rPr lang="en-US" altLang="ja-JP" dirty="0" smtClean="0"/>
              <a:t>Detailed characteristics of spatial / temporal changes of echo power, Doppler</a:t>
            </a:r>
            <a:r>
              <a:rPr lang="ja-JP" altLang="en-US" dirty="0" smtClean="0"/>
              <a:t> </a:t>
            </a:r>
            <a:r>
              <a:rPr lang="en-US" altLang="ja-JP" dirty="0" smtClean="0"/>
              <a:t>velocity and elevation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angle</a:t>
            </a:r>
            <a:endParaRPr lang="ja-JP" altLang="en-US" dirty="0" smtClean="0"/>
          </a:p>
          <a:p>
            <a:r>
              <a:rPr lang="en-US" altLang="ja-JP" dirty="0" smtClean="0"/>
              <a:t>Analysis of events during frequency-scan modes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Dellinger phenomena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052736"/>
            <a:ext cx="7992888" cy="287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コンテンツ プレースホルダ 4"/>
          <p:cNvSpPr>
            <a:spLocks noGrp="1"/>
          </p:cNvSpPr>
          <p:nvPr>
            <p:ph sz="half" idx="2"/>
          </p:nvPr>
        </p:nvSpPr>
        <p:spPr>
          <a:xfrm>
            <a:off x="899592" y="4077072"/>
            <a:ext cx="7787208" cy="2304256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Absorption of HF waves by unusually ionized D-region ionosphere due to X-ray radiation from the solar flares</a:t>
            </a:r>
          </a:p>
          <a:p>
            <a:r>
              <a:rPr lang="en-US" altLang="ja-JP" dirty="0" smtClean="0"/>
              <a:t>Can be also called: Short-wave fadeouts (SWF), solar flare effects (SFE) etc.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1259632" y="2996952"/>
            <a:ext cx="1512168" cy="144016"/>
          </a:xfrm>
          <a:prstGeom prst="line">
            <a:avLst/>
          </a:prstGeom>
          <a:ln w="130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979712" y="3212976"/>
            <a:ext cx="266429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Unusual ionization of D-region ionosphere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95736" y="220486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B050"/>
                </a:solidFill>
              </a:rPr>
              <a:t>X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79712" y="213285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B050"/>
                </a:solidFill>
              </a:rPr>
              <a:t>X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1720" y="256490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B050"/>
                </a:solidFill>
              </a:rPr>
              <a:t>X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8064" y="2060848"/>
            <a:ext cx="3816424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2011/03/23</a:t>
            </a:r>
            <a:br>
              <a:rPr kumimoji="1" lang="en-US" altLang="ja-JP" dirty="0" smtClean="0"/>
            </a:br>
            <a:r>
              <a:rPr lang="en-US" altLang="ja-JP" dirty="0" smtClean="0"/>
              <a:t>SuperDARN Hokkaido radar quicklook</a:t>
            </a:r>
            <a:br>
              <a:rPr lang="en-US" altLang="ja-JP" dirty="0" smtClean="0"/>
            </a:br>
            <a:r>
              <a:rPr lang="en-US" altLang="ja-JP" dirty="0" smtClean="0"/>
              <a:t>(frequency scan)</a:t>
            </a:r>
            <a:br>
              <a:rPr lang="en-US" altLang="ja-JP" dirty="0" smtClean="0"/>
            </a:br>
            <a:r>
              <a:rPr lang="en-US" altLang="ja-JP" dirty="0" smtClean="0"/>
              <a:t>start: 0203 UT</a:t>
            </a:r>
            <a:br>
              <a:rPr lang="en-US" altLang="ja-JP" dirty="0" smtClean="0"/>
            </a:br>
            <a:r>
              <a:rPr lang="en-US" altLang="ja-JP" dirty="0" smtClean="0"/>
              <a:t>M1.4 flare</a:t>
            </a:r>
            <a:endParaRPr kumimoji="1" lang="ja-JP" altLang="en-US" dirty="0"/>
          </a:p>
        </p:txBody>
      </p:sp>
      <p:pic>
        <p:nvPicPr>
          <p:cNvPr id="6" name="コンテンツ プレースホルダ 5" descr="20110323_hok_ql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68716"/>
            <a:ext cx="4680520" cy="6629287"/>
          </a:xfrm>
        </p:spPr>
      </p:pic>
      <p:sp>
        <p:nvSpPr>
          <p:cNvPr id="7" name="円/楕円 6"/>
          <p:cNvSpPr/>
          <p:nvPr/>
        </p:nvSpPr>
        <p:spPr>
          <a:xfrm>
            <a:off x="899592" y="1484784"/>
            <a:ext cx="576064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08104" y="2276872"/>
            <a:ext cx="3178696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2011/03/23</a:t>
            </a:r>
            <a:br>
              <a:rPr lang="en-US" altLang="ja-JP" dirty="0" smtClean="0"/>
            </a:br>
            <a:r>
              <a:rPr lang="en-US" altLang="ja-JP" dirty="0" smtClean="0"/>
              <a:t>SuperDARN Hokkaido radar (frequency scan)</a:t>
            </a:r>
            <a:br>
              <a:rPr lang="en-US" altLang="ja-JP" dirty="0" smtClean="0"/>
            </a:br>
            <a:r>
              <a:rPr lang="en-US" altLang="ja-JP" dirty="0" smtClean="0"/>
              <a:t>start: 0203 UT</a:t>
            </a:r>
            <a:br>
              <a:rPr lang="en-US" altLang="ja-JP" dirty="0" smtClean="0"/>
            </a:br>
            <a:r>
              <a:rPr lang="en-US" altLang="ja-JP" dirty="0" smtClean="0"/>
              <a:t>M1.4 flare</a:t>
            </a:r>
            <a:br>
              <a:rPr lang="en-US" altLang="ja-JP" dirty="0" smtClean="0"/>
            </a:br>
            <a:r>
              <a:rPr lang="en-US" altLang="ja-JP" dirty="0" smtClean="0"/>
              <a:t>pwr_l &amp; vel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968552" cy="32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798" y="3429000"/>
            <a:ext cx="497626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27833"/>
            <a:ext cx="4392487" cy="597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タイトル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t"/>
          <a:lstStyle/>
          <a:p>
            <a:r>
              <a:rPr lang="en-US" altLang="ja-JP" sz="4000" dirty="0" smtClean="0"/>
              <a:t>Sunspot number variation since 1750</a:t>
            </a:r>
            <a:endParaRPr lang="ja-JP" altLang="en-US" sz="4000" dirty="0" smtClean="0"/>
          </a:p>
        </p:txBody>
      </p:sp>
      <p:cxnSp>
        <p:nvCxnSpPr>
          <p:cNvPr id="5" name="直線コネクタ 4"/>
          <p:cNvCxnSpPr/>
          <p:nvPr/>
        </p:nvCxnSpPr>
        <p:spPr>
          <a:xfrm rot="5400000">
            <a:off x="4321175" y="5553075"/>
            <a:ext cx="151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5076825" y="5157788"/>
            <a:ext cx="86360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テキスト ボックス 8"/>
          <p:cNvSpPr txBox="1">
            <a:spLocks noChangeArrowheads="1"/>
          </p:cNvSpPr>
          <p:nvPr/>
        </p:nvSpPr>
        <p:spPr bwMode="auto">
          <a:xfrm>
            <a:off x="5508104" y="5373216"/>
            <a:ext cx="3455988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SuperDARN Hokkaido radar full operation (2006.12-)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Feb 13-15, 2011 (X2.2 flare)</a:t>
            </a:r>
            <a:endParaRPr lang="ja-JP" altLang="en-US" dirty="0" smtClean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431" y="1000864"/>
            <a:ext cx="7809514" cy="585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355976" cy="1143000"/>
          </a:xfrm>
        </p:spPr>
        <p:txBody>
          <a:bodyPr/>
          <a:lstStyle/>
          <a:p>
            <a:r>
              <a:rPr lang="en-US" altLang="ja-JP" sz="3200" dirty="0" smtClean="0"/>
              <a:t>SuperDARN observation of solar flare effects </a:t>
            </a:r>
            <a:endParaRPr kumimoji="1" lang="ja-JP" altLang="en-US" sz="3200" dirty="0"/>
          </a:p>
        </p:txBody>
      </p:sp>
      <p:pic>
        <p:nvPicPr>
          <p:cNvPr id="7" name="コンテンツ プレースホルダ 6" descr="20110215_hok_ql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49"/>
            <a:ext cx="4788024" cy="6781551"/>
          </a:xfrm>
        </p:spPr>
      </p:pic>
      <p:sp>
        <p:nvSpPr>
          <p:cNvPr id="6" name="コンテンツ プレースホルダ 5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38600" cy="4525963"/>
          </a:xfrm>
        </p:spPr>
        <p:txBody>
          <a:bodyPr/>
          <a:lstStyle/>
          <a:p>
            <a:r>
              <a:rPr kumimoji="1" lang="en-US" altLang="ja-JP" dirty="0" smtClean="0"/>
              <a:t>The radar observed fadeout of HF echoes following the X2 .2 flare which started on 2011/02/15, at 0144 UT (max: 0156 UT, end: 0206 UT)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395536" y="1484784"/>
            <a:ext cx="792088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355976" cy="1143000"/>
          </a:xfrm>
        </p:spPr>
        <p:txBody>
          <a:bodyPr/>
          <a:lstStyle/>
          <a:p>
            <a:r>
              <a:rPr lang="en-US" altLang="ja-JP" dirty="0" smtClean="0"/>
              <a:t>4 years ago</a:t>
            </a:r>
            <a:endParaRPr kumimoji="1" lang="ja-JP" altLang="en-US" dirty="0"/>
          </a:p>
        </p:txBody>
      </p:sp>
      <p:pic>
        <p:nvPicPr>
          <p:cNvPr id="7" name="コンテンツ プレースホルダ 6" descr="20110215_hok_ql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49"/>
            <a:ext cx="4788024" cy="6781550"/>
          </a:xfrm>
        </p:spPr>
      </p:pic>
      <p:sp>
        <p:nvSpPr>
          <p:cNvPr id="6" name="コンテンツ プレースホル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ja-JP" dirty="0" smtClean="0"/>
              <a:t>Short wave fadeout (SWF) event on 2006/12/13, at 0214 UT due to X </a:t>
            </a:r>
            <a:r>
              <a:rPr lang="en-US" altLang="ja-JP" dirty="0" smtClean="0"/>
              <a:t>3.4 </a:t>
            </a:r>
            <a:r>
              <a:rPr kumimoji="1" lang="en-US" altLang="ja-JP" dirty="0" smtClean="0"/>
              <a:t>flare (max: 0240 UT, end: 0257 UT)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395536" y="1484784"/>
            <a:ext cx="792088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19780" cy="682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1403648" y="5157192"/>
            <a:ext cx="633670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3514402"/>
          </a:xfrm>
        </p:spPr>
        <p:txBody>
          <a:bodyPr/>
          <a:lstStyle/>
          <a:p>
            <a:r>
              <a:rPr lang="en-US" altLang="ja-JP" sz="2800" dirty="0" smtClean="0"/>
              <a:t>Hosokawa et al. (2000, APUAR)</a:t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GOES, EISCAT, IMAGE MAG, GRNLND MAG, SuperDARN (Iceland West)</a:t>
            </a:r>
            <a:endParaRPr kumimoji="1" lang="ja-JP" altLang="en-US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16987"/>
            <a:ext cx="5328592" cy="684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725</Words>
  <Application>Microsoft Office PowerPoint</Application>
  <PresentationFormat>画面に合わせる (4:3)</PresentationFormat>
  <Paragraphs>122</Paragraphs>
  <Slides>31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31</vt:i4>
      </vt:variant>
    </vt:vector>
  </HeadingPairs>
  <TitlesOfParts>
    <vt:vector size="34" baseType="lpstr">
      <vt:lpstr>Office テーマ</vt:lpstr>
      <vt:lpstr>標準デザイン</vt:lpstr>
      <vt:lpstr>1_Office テーマ</vt:lpstr>
      <vt:lpstr>スライド 1</vt:lpstr>
      <vt:lpstr>スライド 2</vt:lpstr>
      <vt:lpstr>Dellinger phenomena</vt:lpstr>
      <vt:lpstr>Sunspot number variation since 1750</vt:lpstr>
      <vt:lpstr>Feb 13-15, 2011 (X2.2 flare)</vt:lpstr>
      <vt:lpstr>SuperDARN observation of solar flare effects </vt:lpstr>
      <vt:lpstr>4 years ago</vt:lpstr>
      <vt:lpstr>スライド 8</vt:lpstr>
      <vt:lpstr>Hosokawa et al. (2000, APUAR)  GOES, EISCAT, IMAGE MAG, GRNLND MAG, SuperDARN (Iceland West)</vt:lpstr>
      <vt:lpstr>2011/02/05 00-04UT echo power</vt:lpstr>
      <vt:lpstr>2011/02/15 00-04 UT vel</vt:lpstr>
      <vt:lpstr>2011/02/15 00-04 UT vel (expand.)</vt:lpstr>
      <vt:lpstr>Ground / sea scatter echoes</vt:lpstr>
      <vt:lpstr>Vel 0147-0152 UT</vt:lpstr>
      <vt:lpstr>Vel 0204-0219 UT</vt:lpstr>
      <vt:lpstr>Elevation angle of echo can be calculated from the phase difference between main and interferometer arrays</vt:lpstr>
      <vt:lpstr>2011/02/15 00-04 UT elev</vt:lpstr>
      <vt:lpstr>スライド 18</vt:lpstr>
      <vt:lpstr>Flare pickup (Hokkaido radar in the dayside: 22-07 UT, X/M flares, Dec. 2006-Feb. 2011)</vt:lpstr>
      <vt:lpstr>2006/12/13 start: 0214 UT max: 0240 UT end: 0257 UT  X3.4 flare</vt:lpstr>
      <vt:lpstr>2010/02/07 start: 0220 UT max: 0234 UT end: 0239 UT M6.4 flare </vt:lpstr>
      <vt:lpstr>2011/02/09 start: 0123 UT max: 0131 UT end: 0135 UT M1.9 flare </vt:lpstr>
      <vt:lpstr>2011/02/16 start: 0132 UT max: 0139 UT end: 0146 UT M1.0 flare </vt:lpstr>
      <vt:lpstr>Any changes in echo power / velocity? (Hokkaido radar in the dayside: 22-07 UT, X/M flares, Dec. 2006-Feb. 2011)</vt:lpstr>
      <vt:lpstr>2007/05/02 start: 2328 UT max: 2348 UT end: 0002 UT C8.5 flare </vt:lpstr>
      <vt:lpstr>2007/07/10 start: 0329 UT max: 0333 UT end: 0343 UT C4.4 flare </vt:lpstr>
      <vt:lpstr>Tsugawa et al. (JGR, 2006) solar zenith angle dependence of TEC increase due to solar flares (with summer-winter asymmetry, probably due to difference in chemical reaction rates)</vt:lpstr>
      <vt:lpstr>　Summary</vt:lpstr>
      <vt:lpstr>Future works</vt:lpstr>
      <vt:lpstr>2011/03/23 SuperDARN Hokkaido radar quicklook (frequency scan) start: 0203 UT M1.4 flare</vt:lpstr>
      <vt:lpstr>2011/03/23 SuperDARN Hokkaido radar (frequency scan) start: 0203 UT M1.4 flare pwr_l &amp; vel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nisitani</dc:creator>
  <cp:lastModifiedBy>nisitani</cp:lastModifiedBy>
  <cp:revision>105</cp:revision>
  <dcterms:created xsi:type="dcterms:W3CDTF">2011-03-01T02:13:51Z</dcterms:created>
  <dcterms:modified xsi:type="dcterms:W3CDTF">2011-06-01T13:48:09Z</dcterms:modified>
</cp:coreProperties>
</file>